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65" r:id="rId2"/>
    <p:sldId id="266" r:id="rId3"/>
    <p:sldId id="261" r:id="rId4"/>
    <p:sldId id="260" r:id="rId5"/>
    <p:sldId id="262" r:id="rId6"/>
    <p:sldId id="267" r:id="rId7"/>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28"/>
      </p:cViewPr>
      <p:guideLst>
        <p:guide orient="horz" pos="2160"/>
        <p:guide pos="2880"/>
      </p:guideLst>
    </p:cSldViewPr>
  </p:slideViewPr>
  <p:notesTextViewPr>
    <p:cViewPr>
      <p:scale>
        <a:sx n="100" d="100"/>
        <a:sy n="100" d="100"/>
      </p:scale>
      <p:origin x="0" y="0"/>
    </p:cViewPr>
  </p:notesTextViewPr>
  <p:notesViewPr>
    <p:cSldViewPr>
      <p:cViewPr varScale="1">
        <p:scale>
          <a:sx n="60" d="100"/>
          <a:sy n="60" d="100"/>
        </p:scale>
        <p:origin x="-249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r>
              <a:rPr lang="ja-JP" altLang="en-US"/>
              <a:t>レシートでダイエット</a:t>
            </a:r>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r>
              <a:rPr lang="ja-JP" altLang="en-US"/>
              <a:t>須永美幸 作成</a:t>
            </a:r>
            <a:r>
              <a:rPr lang="en-US" altLang="ja-JP"/>
              <a:t>,2009</a:t>
            </a:r>
            <a:endParaRPr lang="ja-JP" altLang="en-US"/>
          </a:p>
        </p:txBody>
      </p:sp>
    </p:spTree>
    <p:extLst>
      <p:ext uri="{BB962C8B-B14F-4D97-AF65-F5344CB8AC3E}">
        <p14:creationId xmlns:p14="http://schemas.microsoft.com/office/powerpoint/2010/main" val="260701728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B89FC877-2144-4C47-8A00-107626410FC1}" type="datetimeFigureOut">
              <a:rPr lang="ja-JP" altLang="en-US"/>
              <a:pPr>
                <a:defRPr/>
              </a:pPr>
              <a:t>2025/3/4</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F09B61CE-AA04-459A-B708-A09AAEDE0C57}" type="slidenum">
              <a:rPr lang="ja-JP" altLang="en-US"/>
              <a:pPr>
                <a:defRPr/>
              </a:pPr>
              <a:t>‹#›</a:t>
            </a:fld>
            <a:endParaRPr lang="ja-JP" altLang="en-US"/>
          </a:p>
        </p:txBody>
      </p:sp>
    </p:spTree>
    <p:extLst>
      <p:ext uri="{BB962C8B-B14F-4D97-AF65-F5344CB8AC3E}">
        <p14:creationId xmlns:p14="http://schemas.microsoft.com/office/powerpoint/2010/main" val="328771376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2825872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826801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823729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3580409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1683022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573593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A7BF8D53-EBDE-4AF9-B191-ED1B476B500C}" type="datetime1">
              <a:rPr lang="ja-JP" altLang="en-US"/>
              <a:pPr>
                <a:defRPr/>
              </a:pPr>
              <a:t>2025/3/4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BFD332D-1045-440E-8986-C4459A9D9B0E}" type="slidenum">
              <a:rPr lang="ja-JP" altLang="en-US"/>
              <a:pPr>
                <a:defRPr/>
              </a:pPr>
              <a:t>‹#›</a:t>
            </a:fld>
            <a:endParaRPr lang="ja-JP" altLang="en-US"/>
          </a:p>
        </p:txBody>
      </p:sp>
    </p:spTree>
    <p:extLst>
      <p:ext uri="{BB962C8B-B14F-4D97-AF65-F5344CB8AC3E}">
        <p14:creationId xmlns:p14="http://schemas.microsoft.com/office/powerpoint/2010/main" val="1669366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61008CE8-8836-4AE3-8B9A-858C2B2DCA13}" type="datetime1">
              <a:rPr lang="ja-JP" altLang="en-US"/>
              <a:pPr>
                <a:defRPr/>
              </a:pPr>
              <a:t>2025/3/4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AEFC0DD-8D93-49F8-9938-0E550E8791E8}" type="slidenum">
              <a:rPr lang="ja-JP" altLang="en-US"/>
              <a:pPr>
                <a:defRPr/>
              </a:pPr>
              <a:t>‹#›</a:t>
            </a:fld>
            <a:endParaRPr lang="ja-JP" altLang="en-US"/>
          </a:p>
        </p:txBody>
      </p:sp>
    </p:spTree>
    <p:extLst>
      <p:ext uri="{BB962C8B-B14F-4D97-AF65-F5344CB8AC3E}">
        <p14:creationId xmlns:p14="http://schemas.microsoft.com/office/powerpoint/2010/main" val="4139264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1545ADF-A518-48D7-BA68-24D49D233DA8}" type="datetime1">
              <a:rPr lang="ja-JP" altLang="en-US"/>
              <a:pPr>
                <a:defRPr/>
              </a:pPr>
              <a:t>2025/3/4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E462CE-878D-4FF5-9DE8-643B87B43CFA}" type="slidenum">
              <a:rPr lang="ja-JP" altLang="en-US"/>
              <a:pPr>
                <a:defRPr/>
              </a:pPr>
              <a:t>‹#›</a:t>
            </a:fld>
            <a:endParaRPr lang="ja-JP" altLang="en-US"/>
          </a:p>
        </p:txBody>
      </p:sp>
    </p:spTree>
    <p:extLst>
      <p:ext uri="{BB962C8B-B14F-4D97-AF65-F5344CB8AC3E}">
        <p14:creationId xmlns:p14="http://schemas.microsoft.com/office/powerpoint/2010/main" val="1149546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5D7A6BC-C3A1-4D48-A4A0-1BCD3AABCA95}" type="datetime1">
              <a:rPr lang="ja-JP" altLang="en-US"/>
              <a:pPr>
                <a:defRPr/>
              </a:pPr>
              <a:t>2025/3/4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sz="2400">
                <a:solidFill>
                  <a:schemeClr val="tx1"/>
                </a:solidFill>
              </a:defRPr>
            </a:lvl1pPr>
          </a:lstStyle>
          <a:p>
            <a:pPr>
              <a:defRPr/>
            </a:pPr>
            <a:fld id="{9AC70EA5-D73A-4C07-BB02-B8FAB264A355}" type="slidenum">
              <a:rPr lang="ja-JP" altLang="en-US"/>
              <a:pPr>
                <a:defRPr/>
              </a:pPr>
              <a:t>‹#›</a:t>
            </a:fld>
            <a:endParaRPr lang="ja-JP" altLang="en-US"/>
          </a:p>
        </p:txBody>
      </p:sp>
    </p:spTree>
    <p:extLst>
      <p:ext uri="{BB962C8B-B14F-4D97-AF65-F5344CB8AC3E}">
        <p14:creationId xmlns:p14="http://schemas.microsoft.com/office/powerpoint/2010/main" val="613966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2D6034-035B-4310-A44F-2A0F767E504B}" type="datetime1">
              <a:rPr lang="ja-JP" altLang="en-US"/>
              <a:pPr>
                <a:defRPr/>
              </a:pPr>
              <a:t>2025/3/4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E91FF2A-6A53-43A5-9919-931D6254D7C9}" type="slidenum">
              <a:rPr lang="ja-JP" altLang="en-US"/>
              <a:pPr>
                <a:defRPr/>
              </a:pPr>
              <a:t>‹#›</a:t>
            </a:fld>
            <a:endParaRPr lang="ja-JP" altLang="en-US"/>
          </a:p>
        </p:txBody>
      </p:sp>
    </p:spTree>
    <p:extLst>
      <p:ext uri="{BB962C8B-B14F-4D97-AF65-F5344CB8AC3E}">
        <p14:creationId xmlns:p14="http://schemas.microsoft.com/office/powerpoint/2010/main" val="242295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EDCAF6B1-469C-425F-B2AA-920088D4D89E}" type="datetime1">
              <a:rPr lang="ja-JP" altLang="en-US"/>
              <a:pPr>
                <a:defRPr/>
              </a:pPr>
              <a:t>2025/3/4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A4477EC7-0E63-4927-9532-5551C3B21189}" type="slidenum">
              <a:rPr lang="ja-JP" altLang="en-US"/>
              <a:pPr>
                <a:defRPr/>
              </a:pPr>
              <a:t>‹#›</a:t>
            </a:fld>
            <a:endParaRPr lang="ja-JP" altLang="en-US"/>
          </a:p>
        </p:txBody>
      </p:sp>
    </p:spTree>
    <p:extLst>
      <p:ext uri="{BB962C8B-B14F-4D97-AF65-F5344CB8AC3E}">
        <p14:creationId xmlns:p14="http://schemas.microsoft.com/office/powerpoint/2010/main" val="3664940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223C8584-C9F2-40EE-99A6-CAA88B00E4B2}" type="datetime1">
              <a:rPr lang="ja-JP" altLang="en-US"/>
              <a:pPr>
                <a:defRPr/>
              </a:pPr>
              <a:t>2025/3/4</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CF9E6E3C-0995-4D6F-B90B-410795A38A8A}" type="slidenum">
              <a:rPr lang="ja-JP" altLang="en-US"/>
              <a:pPr>
                <a:defRPr/>
              </a:pPr>
              <a:t>‹#›</a:t>
            </a:fld>
            <a:endParaRPr lang="ja-JP" altLang="en-US"/>
          </a:p>
        </p:txBody>
      </p:sp>
    </p:spTree>
    <p:extLst>
      <p:ext uri="{BB962C8B-B14F-4D97-AF65-F5344CB8AC3E}">
        <p14:creationId xmlns:p14="http://schemas.microsoft.com/office/powerpoint/2010/main" val="1662263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5BA0EC33-F325-4A5C-A1B5-3A1EE9C70127}" type="datetime1">
              <a:rPr lang="ja-JP" altLang="en-US"/>
              <a:pPr>
                <a:defRPr/>
              </a:pPr>
              <a:t>2025/3/4</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sz="2800"/>
            </a:lvl1pPr>
          </a:lstStyle>
          <a:p>
            <a:pPr>
              <a:defRPr/>
            </a:pPr>
            <a:fld id="{108B6CFB-6E79-45A2-832D-4AA4830DA98D}" type="slidenum">
              <a:rPr lang="ja-JP" altLang="en-US"/>
              <a:pPr>
                <a:defRPr/>
              </a:pPr>
              <a:t>‹#›</a:t>
            </a:fld>
            <a:endParaRPr lang="ja-JP" altLang="en-US"/>
          </a:p>
        </p:txBody>
      </p:sp>
    </p:spTree>
    <p:extLst>
      <p:ext uri="{BB962C8B-B14F-4D97-AF65-F5344CB8AC3E}">
        <p14:creationId xmlns:p14="http://schemas.microsoft.com/office/powerpoint/2010/main" val="139784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9E0860F-C892-4EB4-939E-07DB3498691A}" type="datetime1">
              <a:rPr lang="ja-JP" altLang="en-US"/>
              <a:pPr>
                <a:defRPr/>
              </a:pPr>
              <a:t>2025/3/4</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29897ECA-CC26-4253-81A1-983EA657F405}" type="slidenum">
              <a:rPr lang="ja-JP" altLang="en-US"/>
              <a:pPr>
                <a:defRPr/>
              </a:pPr>
              <a:t>‹#›</a:t>
            </a:fld>
            <a:endParaRPr lang="ja-JP" altLang="en-US"/>
          </a:p>
        </p:txBody>
      </p:sp>
    </p:spTree>
    <p:extLst>
      <p:ext uri="{BB962C8B-B14F-4D97-AF65-F5344CB8AC3E}">
        <p14:creationId xmlns:p14="http://schemas.microsoft.com/office/powerpoint/2010/main" val="336605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0366F1AE-821C-4CA9-89E2-D1AB5B458DB3}" type="datetime1">
              <a:rPr lang="ja-JP" altLang="en-US"/>
              <a:pPr>
                <a:defRPr/>
              </a:pPr>
              <a:t>2025/3/4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85F0746-DED9-49A8-9C33-A8ED2B7366FC}" type="slidenum">
              <a:rPr lang="ja-JP" altLang="en-US"/>
              <a:pPr>
                <a:defRPr/>
              </a:pPr>
              <a:t>‹#›</a:t>
            </a:fld>
            <a:endParaRPr lang="ja-JP" altLang="en-US"/>
          </a:p>
        </p:txBody>
      </p:sp>
    </p:spTree>
    <p:extLst>
      <p:ext uri="{BB962C8B-B14F-4D97-AF65-F5344CB8AC3E}">
        <p14:creationId xmlns:p14="http://schemas.microsoft.com/office/powerpoint/2010/main" val="12488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D6FF483-D8CD-4D3A-88B8-D5BB5696C85B}" type="datetime1">
              <a:rPr lang="ja-JP" altLang="en-US"/>
              <a:pPr>
                <a:defRPr/>
              </a:pPr>
              <a:t>2025/3/4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C76581D-314B-4256-A92A-B30BCEF91305}" type="slidenum">
              <a:rPr lang="ja-JP" altLang="en-US"/>
              <a:pPr>
                <a:defRPr/>
              </a:pPr>
              <a:t>‹#›</a:t>
            </a:fld>
            <a:endParaRPr lang="ja-JP" altLang="en-US"/>
          </a:p>
        </p:txBody>
      </p:sp>
    </p:spTree>
    <p:extLst>
      <p:ext uri="{BB962C8B-B14F-4D97-AF65-F5344CB8AC3E}">
        <p14:creationId xmlns:p14="http://schemas.microsoft.com/office/powerpoint/2010/main" val="3281798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0F7C3823-E208-4E60-AABB-50EEA0C406D8}" type="datetime1">
              <a:rPr lang="ja-JP" altLang="en-US"/>
              <a:pPr>
                <a:defRPr/>
              </a:pPr>
              <a:t>2025/3/4</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8C9519C2-C251-4636-B357-80D9632FA78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88" r:id="rId1"/>
    <p:sldLayoutId id="2147483697" r:id="rId2"/>
    <p:sldLayoutId id="2147483689" r:id="rId3"/>
    <p:sldLayoutId id="2147483690" r:id="rId4"/>
    <p:sldLayoutId id="2147483691" r:id="rId5"/>
    <p:sldLayoutId id="2147483698" r:id="rId6"/>
    <p:sldLayoutId id="2147483692" r:id="rId7"/>
    <p:sldLayoutId id="2147483693" r:id="rId8"/>
    <p:sldLayoutId id="2147483694" r:id="rId9"/>
    <p:sldLayoutId id="2147483695" r:id="rId10"/>
    <p:sldLayoutId id="2147483696"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Users\I\AppData\Local\Microsoft\Windows\Temporary Internet Files\Content.IE5\6TQCY7LL\MCj0395262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85938" y="1857375"/>
            <a:ext cx="1500187"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タイトル 8"/>
          <p:cNvSpPr>
            <a:spLocks noGrp="1"/>
          </p:cNvSpPr>
          <p:nvPr>
            <p:ph type="title"/>
          </p:nvPr>
        </p:nvSpPr>
        <p:spPr/>
        <p:txBody>
          <a:bodyPr/>
          <a:lstStyle/>
          <a:p>
            <a:pPr eaLnBrk="1" hangingPunct="1"/>
            <a:r>
              <a:rPr lang="ja-JP" altLang="en-US" sz="6000"/>
              <a:t>どこで線を引きますか？</a:t>
            </a:r>
          </a:p>
        </p:txBody>
      </p:sp>
      <p:pic>
        <p:nvPicPr>
          <p:cNvPr id="4100" name="Picture 10" descr="C:\Users\I\AppData\Local\Microsoft\Windows\Temporary Internet Files\Content.IE5\6TQCY7LL\MCj0395252000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43563" y="1785938"/>
            <a:ext cx="1519237"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4" descr="C:\Users\I\AppData\Local\Microsoft\Windows\Temporary Internet Files\Content.IE5\O415P55L\MCj03432030000[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72125" y="4429125"/>
            <a:ext cx="2003425"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6" descr="C:\Users\I\AppData\Local\Microsoft\Windows\Temporary Internet Files\Content.IE5\H0RTZFLR\MCj01934300000[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71563" y="4714875"/>
            <a:ext cx="2854325"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 6"/>
          <p:cNvSpPr>
            <a:spLocks noGrp="1"/>
          </p:cNvSpPr>
          <p:nvPr>
            <p:ph type="sldNum" sz="quarter" idx="12"/>
          </p:nvPr>
        </p:nvSpPr>
        <p:spPr/>
        <p:txBody>
          <a:bodyPr/>
          <a:lstStyle/>
          <a:p>
            <a:pPr>
              <a:defRPr/>
            </a:pPr>
            <a:fld id="{9E6A5C5C-FC13-4430-8A27-7F7131D3CA18}" type="slidenum">
              <a:rPr lang="ja-JP" altLang="en-US">
                <a:solidFill>
                  <a:schemeClr val="tx1"/>
                </a:solidFill>
              </a:rPr>
              <a:pPr>
                <a:defRPr/>
              </a:pPr>
              <a:t>1</a:t>
            </a:fld>
            <a:endParaRPr lang="ja-JP" alt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C:\Users\I\AppData\Local\Microsoft\Windows\Temporary Internet Files\Content.IE5\6TQCY7LL\MCj0395262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7313" y="1643063"/>
            <a:ext cx="1500187" cy="179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タイトル 8"/>
          <p:cNvSpPr>
            <a:spLocks noGrp="1"/>
          </p:cNvSpPr>
          <p:nvPr>
            <p:ph type="title"/>
          </p:nvPr>
        </p:nvSpPr>
        <p:spPr/>
        <p:txBody>
          <a:bodyPr/>
          <a:lstStyle/>
          <a:p>
            <a:pPr eaLnBrk="1" hangingPunct="1"/>
            <a:r>
              <a:rPr lang="ja-JP" altLang="en-US" sz="6000"/>
              <a:t>ニーズとウォンツ</a:t>
            </a:r>
          </a:p>
        </p:txBody>
      </p:sp>
      <p:pic>
        <p:nvPicPr>
          <p:cNvPr id="5124" name="Picture 10" descr="C:\Users\I\AppData\Local\Microsoft\Windows\Temporary Internet Files\Content.IE5\6TQCY7LL\MCj0395252000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29313" y="1785938"/>
            <a:ext cx="1519237"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4" descr="C:\Users\I\AppData\Local\Microsoft\Windows\Temporary Internet Files\Content.IE5\O415P55L\MCj03432030000[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72125" y="4429125"/>
            <a:ext cx="2003425"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6" descr="C:\Users\I\AppData\Local\Microsoft\Windows\Temporary Internet Files\Content.IE5\H0RTZFLR\MCj01934300000[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57250" y="4929188"/>
            <a:ext cx="2854325"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上下矢印 6"/>
          <p:cNvSpPr/>
          <p:nvPr/>
        </p:nvSpPr>
        <p:spPr>
          <a:xfrm>
            <a:off x="4286250" y="1357313"/>
            <a:ext cx="285750" cy="5072062"/>
          </a:xfrm>
          <a:prstGeom prst="upDownArrow">
            <a:avLst>
              <a:gd name="adj1" fmla="val 4399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128" name="テキスト ボックス 5"/>
          <p:cNvSpPr txBox="1">
            <a:spLocks noChangeArrowheads="1"/>
          </p:cNvSpPr>
          <p:nvPr/>
        </p:nvSpPr>
        <p:spPr bwMode="auto">
          <a:xfrm>
            <a:off x="714375" y="3571875"/>
            <a:ext cx="30718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6000">
                <a:latin typeface="Times New Roman" pitchFamily="18" charset="0"/>
                <a:cs typeface="Times New Roman" pitchFamily="18" charset="0"/>
              </a:rPr>
              <a:t>ＮＥＥＤＳ</a:t>
            </a:r>
          </a:p>
        </p:txBody>
      </p:sp>
      <p:sp>
        <p:nvSpPr>
          <p:cNvPr id="5129" name="テキスト ボックス 6"/>
          <p:cNvSpPr txBox="1">
            <a:spLocks noChangeArrowheads="1"/>
          </p:cNvSpPr>
          <p:nvPr/>
        </p:nvSpPr>
        <p:spPr bwMode="auto">
          <a:xfrm>
            <a:off x="5143500" y="3571875"/>
            <a:ext cx="3429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6000">
                <a:latin typeface="Times New Roman" pitchFamily="18" charset="0"/>
              </a:rPr>
              <a:t>ＷＡＮＴＳ</a:t>
            </a:r>
          </a:p>
        </p:txBody>
      </p:sp>
      <p:sp>
        <p:nvSpPr>
          <p:cNvPr id="10" name="スライド番号プレースホルダ 9"/>
          <p:cNvSpPr>
            <a:spLocks noGrp="1"/>
          </p:cNvSpPr>
          <p:nvPr>
            <p:ph type="sldNum" sz="quarter" idx="12"/>
          </p:nvPr>
        </p:nvSpPr>
        <p:spPr/>
        <p:txBody>
          <a:bodyPr/>
          <a:lstStyle/>
          <a:p>
            <a:pPr>
              <a:defRPr/>
            </a:pPr>
            <a:fld id="{39F029E7-2094-43D2-9A37-489921BEE22D}" type="slidenum">
              <a:rPr lang="ja-JP" altLang="en-US">
                <a:solidFill>
                  <a:schemeClr val="tx1"/>
                </a:solidFill>
              </a:rPr>
              <a:pPr>
                <a:defRPr/>
              </a:pPr>
              <a:t>2</a:t>
            </a:fld>
            <a:endParaRPr lang="ja-JP" alt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ja-JP" altLang="en-US" sz="4800"/>
              <a:t>「レシートでダイエット」の目的</a:t>
            </a:r>
          </a:p>
        </p:txBody>
      </p:sp>
      <p:sp>
        <p:nvSpPr>
          <p:cNvPr id="21507" name="Rectangle 3"/>
          <p:cNvSpPr>
            <a:spLocks noGrp="1"/>
          </p:cNvSpPr>
          <p:nvPr>
            <p:ph type="body" idx="1"/>
          </p:nvPr>
        </p:nvSpPr>
        <p:spPr>
          <a:xfrm>
            <a:off x="500063" y="1571625"/>
            <a:ext cx="8229600" cy="4895850"/>
          </a:xfrm>
        </p:spPr>
        <p:txBody>
          <a:bodyPr/>
          <a:lstStyle/>
          <a:p>
            <a:pPr>
              <a:defRPr/>
            </a:pPr>
            <a:r>
              <a:rPr lang="ja-JP" altLang="en-US" sz="3600" dirty="0">
                <a:latin typeface="+mn-ea"/>
              </a:rPr>
              <a:t>減量希望者のほか、一人暮らしの学生や社会人、高齢者などにも適用できる</a:t>
            </a:r>
          </a:p>
          <a:p>
            <a:pPr>
              <a:defRPr/>
            </a:pPr>
            <a:r>
              <a:rPr lang="ja-JP" altLang="en-US" sz="3600" dirty="0">
                <a:latin typeface="+mn-ea"/>
              </a:rPr>
              <a:t>買物や外食で受取るレシートを用いて、食事の思い出しや記録の負担なく、食生活のセルフチェックができる</a:t>
            </a:r>
            <a:endParaRPr lang="en-US" altLang="ja-JP" sz="3600" dirty="0">
              <a:latin typeface="+mn-ea"/>
            </a:endParaRPr>
          </a:p>
          <a:p>
            <a:pPr>
              <a:defRPr/>
            </a:pPr>
            <a:r>
              <a:rPr lang="ja-JP" altLang="en-US" sz="3600" dirty="0">
                <a:latin typeface="+mn-ea"/>
              </a:rPr>
              <a:t>食生活を見直すきっかけになるとともに具体的な改善方法のヒントを与えることができる</a:t>
            </a:r>
            <a:endParaRPr lang="en-US" altLang="ja-JP" sz="3600" dirty="0">
              <a:latin typeface="+mn-ea"/>
            </a:endParaRPr>
          </a:p>
        </p:txBody>
      </p:sp>
      <p:sp>
        <p:nvSpPr>
          <p:cNvPr id="4" name="スライド番号プレースホルダ 3"/>
          <p:cNvSpPr>
            <a:spLocks noGrp="1"/>
          </p:cNvSpPr>
          <p:nvPr>
            <p:ph type="sldNum" sz="quarter" idx="12"/>
          </p:nvPr>
        </p:nvSpPr>
        <p:spPr/>
        <p:txBody>
          <a:bodyPr/>
          <a:lstStyle/>
          <a:p>
            <a:pPr>
              <a:defRPr/>
            </a:pPr>
            <a:fld id="{57D1E1D9-3F2A-473B-9ABA-759BDA198249}" type="slidenum">
              <a:rPr lang="ja-JP" altLang="en-US" sz="2800"/>
              <a:pPr>
                <a:defRPr/>
              </a:pPr>
              <a:t>3</a:t>
            </a:fld>
            <a:endParaRPr lang="ja-JP" alt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285750" y="274638"/>
            <a:ext cx="8501063" cy="1296987"/>
          </a:xfrm>
        </p:spPr>
        <p:txBody>
          <a:bodyPr/>
          <a:lstStyle/>
          <a:p>
            <a:r>
              <a:rPr lang="ja-JP" altLang="en-US"/>
              <a:t>レシートでダイエットの手順</a:t>
            </a:r>
            <a:br>
              <a:rPr lang="en-US" altLang="ja-JP"/>
            </a:br>
            <a:r>
              <a:rPr lang="ja-JP" altLang="en-US" sz="3200"/>
              <a:t>ー「ニーズ」と「ウォンツ」のチェックー</a:t>
            </a:r>
          </a:p>
        </p:txBody>
      </p:sp>
      <p:sp>
        <p:nvSpPr>
          <p:cNvPr id="7171" name="Rectangle 4"/>
          <p:cNvSpPr>
            <a:spLocks noGrp="1"/>
          </p:cNvSpPr>
          <p:nvPr>
            <p:ph type="body" idx="1"/>
          </p:nvPr>
        </p:nvSpPr>
        <p:spPr>
          <a:xfrm>
            <a:off x="500063" y="1928813"/>
            <a:ext cx="8229600" cy="4327525"/>
          </a:xfrm>
        </p:spPr>
        <p:txBody>
          <a:bodyPr>
            <a:spAutoFit/>
          </a:bodyPr>
          <a:lstStyle/>
          <a:p>
            <a:pPr marL="514350" indent="-514350">
              <a:buFont typeface="Calibri" pitchFamily="34" charset="0"/>
              <a:buAutoNum type="arabicPeriod"/>
            </a:pPr>
            <a:r>
              <a:rPr lang="en-US" altLang="ja-JP"/>
              <a:t>1</a:t>
            </a:r>
            <a:r>
              <a:rPr lang="ja-JP" altLang="en-US"/>
              <a:t>週間分のレシートを集め、日付順に並べる</a:t>
            </a:r>
            <a:endParaRPr lang="en-US" altLang="ja-JP"/>
          </a:p>
          <a:p>
            <a:pPr marL="514350" indent="-514350">
              <a:buFont typeface="Calibri" pitchFamily="34" charset="0"/>
              <a:buAutoNum type="arabicPeriod"/>
            </a:pPr>
            <a:r>
              <a:rPr lang="ja-JP" altLang="en-US"/>
              <a:t>「ニーズ」は生命維持に必要不可欠なもの、「ウォンツ」は不可欠ではないが欲しいものと考える</a:t>
            </a:r>
            <a:endParaRPr lang="en-US" altLang="ja-JP"/>
          </a:p>
          <a:p>
            <a:pPr marL="514350" indent="-514350">
              <a:buFont typeface="Calibri" pitchFamily="34" charset="0"/>
              <a:buAutoNum type="arabicPeriod"/>
            </a:pPr>
            <a:r>
              <a:rPr lang="ja-JP" altLang="en-US"/>
              <a:t>ウォンツの品名にはマーカーで印を付ける</a:t>
            </a:r>
          </a:p>
          <a:p>
            <a:pPr marL="514350" indent="-514350">
              <a:buFont typeface="Calibri" pitchFamily="34" charset="0"/>
              <a:buAutoNum type="arabicPeriod"/>
            </a:pPr>
            <a:r>
              <a:rPr lang="ja-JP" altLang="en-US"/>
              <a:t>ニーズの品名のうち、</a:t>
            </a:r>
            <a:r>
              <a:rPr lang="en-US" altLang="ja-JP"/>
              <a:t>(1)</a:t>
            </a:r>
            <a:r>
              <a:rPr lang="ja-JP" altLang="en-US"/>
              <a:t>牛乳・乳製品、</a:t>
            </a:r>
            <a:r>
              <a:rPr lang="en-US" altLang="ja-JP"/>
              <a:t>(2)</a:t>
            </a:r>
            <a:r>
              <a:rPr lang="ja-JP" altLang="en-US"/>
              <a:t>豆類、</a:t>
            </a:r>
            <a:r>
              <a:rPr lang="en-US" altLang="ja-JP"/>
              <a:t>(3)</a:t>
            </a:r>
            <a:r>
              <a:rPr lang="ja-JP" altLang="en-US"/>
              <a:t>魚介類、</a:t>
            </a:r>
            <a:r>
              <a:rPr lang="en-US" altLang="ja-JP"/>
              <a:t>(4)</a:t>
            </a:r>
            <a:r>
              <a:rPr lang="ja-JP" altLang="en-US"/>
              <a:t>緑黄色野菜については各食品数の合計を記入する </a:t>
            </a:r>
          </a:p>
        </p:txBody>
      </p:sp>
      <p:sp>
        <p:nvSpPr>
          <p:cNvPr id="4" name="スライド番号プレースホルダ 3"/>
          <p:cNvSpPr>
            <a:spLocks noGrp="1"/>
          </p:cNvSpPr>
          <p:nvPr>
            <p:ph type="sldNum" sz="quarter" idx="12"/>
          </p:nvPr>
        </p:nvSpPr>
        <p:spPr/>
        <p:txBody>
          <a:bodyPr/>
          <a:lstStyle/>
          <a:p>
            <a:pPr>
              <a:defRPr/>
            </a:pPr>
            <a:fld id="{55205C76-0AF2-4FB1-B226-FD6063152901}" type="slidenum">
              <a:rPr lang="ja-JP" altLang="en-US" sz="2800"/>
              <a:pPr>
                <a:defRPr/>
              </a:pPr>
              <a:t>4</a:t>
            </a:fld>
            <a:endParaRPr lang="ja-JP"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ja-JP" altLang="en-US"/>
              <a:t>レシートでダイエットの手順</a:t>
            </a:r>
            <a:br>
              <a:rPr lang="en-US" altLang="ja-JP"/>
            </a:br>
            <a:r>
              <a:rPr lang="ja-JP" altLang="en-US" sz="3200"/>
              <a:t>ー「ウォンツ」のバランスルールー</a:t>
            </a:r>
          </a:p>
        </p:txBody>
      </p:sp>
      <p:sp>
        <p:nvSpPr>
          <p:cNvPr id="22531" name="Rectangle 3"/>
          <p:cNvSpPr>
            <a:spLocks noGrp="1"/>
          </p:cNvSpPr>
          <p:nvPr>
            <p:ph type="body" idx="1"/>
          </p:nvPr>
        </p:nvSpPr>
        <p:spPr>
          <a:xfrm>
            <a:off x="428625" y="1857375"/>
            <a:ext cx="8229600" cy="4327525"/>
          </a:xfrm>
        </p:spPr>
        <p:txBody>
          <a:bodyPr>
            <a:spAutoFit/>
          </a:bodyPr>
          <a:lstStyle/>
          <a:p>
            <a:pPr marL="514350" indent="-514350">
              <a:buFont typeface="+mj-lt"/>
              <a:buAutoNum type="arabicPeriod"/>
              <a:defRPr/>
            </a:pPr>
            <a:r>
              <a:rPr lang="ja-JP" altLang="en-US" dirty="0">
                <a:latin typeface="+mn-ea"/>
              </a:rPr>
              <a:t>ウォンツについてはすべて日付、曜日、購入時間、食品名、金額を記入する</a:t>
            </a:r>
          </a:p>
          <a:p>
            <a:pPr marL="514350" indent="-514350">
              <a:buFont typeface="+mj-lt"/>
              <a:buAutoNum type="arabicPeriod"/>
              <a:defRPr/>
            </a:pPr>
            <a:r>
              <a:rPr lang="ja-JP" altLang="en-US" dirty="0">
                <a:latin typeface="+mn-ea"/>
              </a:rPr>
              <a:t>ニーズとのバランスを考え、ウォンツの中から不要なものを選び、購入理由を確認する</a:t>
            </a:r>
            <a:endParaRPr lang="en-US" altLang="ja-JP" dirty="0">
              <a:latin typeface="+mn-ea"/>
            </a:endParaRPr>
          </a:p>
          <a:p>
            <a:pPr marL="514350" indent="-514350">
              <a:buFont typeface="+mj-lt"/>
              <a:buAutoNum type="arabicPeriod"/>
              <a:defRPr/>
            </a:pPr>
            <a:r>
              <a:rPr lang="ja-JP" altLang="en-US" dirty="0">
                <a:latin typeface="+mn-ea"/>
              </a:rPr>
              <a:t>不要なものはルールを決めて（例：１日</a:t>
            </a:r>
            <a:r>
              <a:rPr lang="en-US" altLang="ja-JP" dirty="0">
                <a:latin typeface="+mn-ea"/>
              </a:rPr>
              <a:t>1</a:t>
            </a:r>
            <a:r>
              <a:rPr lang="ja-JP" altLang="en-US" dirty="0">
                <a:latin typeface="+mn-ea"/>
              </a:rPr>
              <a:t>品、１日合計</a:t>
            </a:r>
            <a:r>
              <a:rPr lang="en-US" altLang="ja-JP" dirty="0">
                <a:latin typeface="+mn-ea"/>
              </a:rPr>
              <a:t>200kcal</a:t>
            </a:r>
            <a:r>
              <a:rPr lang="ja-JP" altLang="en-US" dirty="0">
                <a:latin typeface="+mn-ea"/>
              </a:rPr>
              <a:t>以下、１週間</a:t>
            </a:r>
            <a:r>
              <a:rPr lang="en-US" altLang="ja-JP" dirty="0">
                <a:latin typeface="+mn-ea"/>
              </a:rPr>
              <a:t>1,000</a:t>
            </a:r>
            <a:r>
              <a:rPr lang="ja-JP" altLang="en-US" dirty="0">
                <a:latin typeface="+mn-ea"/>
              </a:rPr>
              <a:t>円以下）納得できる基準を設定し、取捨選択する </a:t>
            </a:r>
            <a:endParaRPr lang="en-US" altLang="ja-JP" dirty="0">
              <a:latin typeface="+mn-ea"/>
            </a:endParaRPr>
          </a:p>
          <a:p>
            <a:pPr marL="514350" indent="-514350">
              <a:buFont typeface="+mj-lt"/>
              <a:buAutoNum type="arabicPeriod"/>
              <a:defRPr/>
            </a:pPr>
            <a:r>
              <a:rPr lang="ja-JP" altLang="en-US" dirty="0">
                <a:latin typeface="+mn-ea"/>
              </a:rPr>
              <a:t>外食と中食の利用についても確認する</a:t>
            </a:r>
            <a:endParaRPr lang="en-US" altLang="ja-JP" dirty="0">
              <a:latin typeface="+mn-ea"/>
            </a:endParaRPr>
          </a:p>
        </p:txBody>
      </p:sp>
      <p:sp>
        <p:nvSpPr>
          <p:cNvPr id="5" name="スライド番号プレースホルダ 4"/>
          <p:cNvSpPr>
            <a:spLocks noGrp="1"/>
          </p:cNvSpPr>
          <p:nvPr>
            <p:ph type="sldNum" sz="quarter" idx="12"/>
          </p:nvPr>
        </p:nvSpPr>
        <p:spPr/>
        <p:txBody>
          <a:bodyPr/>
          <a:lstStyle/>
          <a:p>
            <a:pPr>
              <a:defRPr/>
            </a:pPr>
            <a:fld id="{5BAD1C28-F4AE-4D3E-9640-8926A6900922}" type="slidenum">
              <a:rPr lang="ja-JP" altLang="en-US" sz="2800"/>
              <a:pPr>
                <a:defRPr/>
              </a:pPr>
              <a:t>5</a:t>
            </a:fld>
            <a:endParaRPr lang="ja-JP" alt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ja-JP" altLang="en-US"/>
              <a:t>レシートでダイエットの手順</a:t>
            </a:r>
            <a:br>
              <a:rPr lang="en-US" altLang="ja-JP"/>
            </a:br>
            <a:r>
              <a:rPr lang="ja-JP" altLang="en-US" sz="3200"/>
              <a:t>ー購買習慣の分析・改善ー</a:t>
            </a:r>
          </a:p>
        </p:txBody>
      </p:sp>
      <p:sp>
        <p:nvSpPr>
          <p:cNvPr id="22531" name="Rectangle 3"/>
          <p:cNvSpPr>
            <a:spLocks noGrp="1"/>
          </p:cNvSpPr>
          <p:nvPr>
            <p:ph type="body" idx="1"/>
          </p:nvPr>
        </p:nvSpPr>
        <p:spPr>
          <a:xfrm>
            <a:off x="428625" y="1785938"/>
            <a:ext cx="8229600" cy="4622800"/>
          </a:xfrm>
        </p:spPr>
        <p:txBody>
          <a:bodyPr>
            <a:spAutoFit/>
          </a:bodyPr>
          <a:lstStyle/>
          <a:p>
            <a:pPr marL="514350" indent="-514350">
              <a:buFont typeface="+mj-lt"/>
              <a:buAutoNum type="arabicPeriod"/>
              <a:defRPr/>
            </a:pPr>
            <a:r>
              <a:rPr lang="ja-JP" altLang="en-US" dirty="0">
                <a:latin typeface="+mn-ea"/>
              </a:rPr>
              <a:t>ニーズの中で不足の食品とその理由</a:t>
            </a:r>
            <a:endParaRPr lang="en-US" altLang="ja-JP" dirty="0">
              <a:latin typeface="+mn-ea"/>
            </a:endParaRPr>
          </a:p>
          <a:p>
            <a:pPr marL="514350" indent="-514350">
              <a:buFont typeface="+mj-lt"/>
              <a:buAutoNum type="arabicPeriod"/>
              <a:defRPr/>
            </a:pPr>
            <a:r>
              <a:rPr lang="ja-JP" altLang="en-US" dirty="0">
                <a:latin typeface="+mn-ea"/>
              </a:rPr>
              <a:t>ウォンツの中で不要な食品名と購入した理由、不要品の合計金額、食費に占める割合</a:t>
            </a:r>
            <a:endParaRPr lang="en-US" altLang="ja-JP" dirty="0">
              <a:latin typeface="+mn-ea"/>
            </a:endParaRPr>
          </a:p>
          <a:p>
            <a:pPr marL="514350" indent="-514350">
              <a:buFont typeface="+mj-lt"/>
              <a:buAutoNum type="arabicPeriod"/>
              <a:defRPr/>
            </a:pPr>
            <a:r>
              <a:rPr lang="ja-JP" altLang="en-US" dirty="0">
                <a:latin typeface="+mn-ea"/>
              </a:rPr>
              <a:t>不要品をチェックするルール</a:t>
            </a:r>
            <a:endParaRPr lang="en-US" altLang="ja-JP" dirty="0">
              <a:latin typeface="+mn-ea"/>
            </a:endParaRPr>
          </a:p>
          <a:p>
            <a:pPr marL="514350" indent="-514350">
              <a:buFont typeface="+mj-lt"/>
              <a:buAutoNum type="arabicPeriod"/>
              <a:defRPr/>
            </a:pPr>
            <a:r>
              <a:rPr lang="ja-JP" altLang="en-US" dirty="0">
                <a:latin typeface="+mn-ea"/>
              </a:rPr>
              <a:t>外食と中食の利用状況と食費に占める割合</a:t>
            </a:r>
            <a:endParaRPr lang="en-US" altLang="ja-JP" dirty="0">
              <a:latin typeface="+mn-ea"/>
            </a:endParaRPr>
          </a:p>
          <a:p>
            <a:pPr marL="514350" indent="-514350">
              <a:buFont typeface="+mj-lt"/>
              <a:buAutoNum type="arabicPeriod"/>
              <a:defRPr/>
            </a:pPr>
            <a:r>
              <a:rPr lang="ja-JP" altLang="en-US" dirty="0">
                <a:latin typeface="+mn-ea"/>
              </a:rPr>
              <a:t>外食・中食利用と不要品購入時間の規則性</a:t>
            </a:r>
            <a:endParaRPr lang="en-US" altLang="ja-JP" dirty="0">
              <a:latin typeface="+mn-ea"/>
            </a:endParaRPr>
          </a:p>
          <a:p>
            <a:pPr marL="514350" indent="-514350">
              <a:buFont typeface="+mj-lt"/>
              <a:buAutoNum type="arabicPeriod"/>
              <a:defRPr/>
            </a:pPr>
            <a:r>
              <a:rPr lang="ja-JP" altLang="en-US" dirty="0">
                <a:latin typeface="+mn-ea"/>
              </a:rPr>
              <a:t>自己分析の結果から明らかになった問題点</a:t>
            </a:r>
            <a:endParaRPr lang="en-US" altLang="ja-JP" dirty="0">
              <a:latin typeface="+mn-ea"/>
            </a:endParaRPr>
          </a:p>
          <a:p>
            <a:pPr marL="514350" indent="-514350">
              <a:buFont typeface="+mj-lt"/>
              <a:buAutoNum type="arabicPeriod"/>
              <a:defRPr/>
            </a:pPr>
            <a:r>
              <a:rPr lang="ja-JP" altLang="en-US" dirty="0">
                <a:latin typeface="+mn-ea"/>
              </a:rPr>
              <a:t>具体的な改善方法</a:t>
            </a:r>
          </a:p>
        </p:txBody>
      </p:sp>
      <p:sp>
        <p:nvSpPr>
          <p:cNvPr id="4" name="スライド番号プレースホルダ 3"/>
          <p:cNvSpPr>
            <a:spLocks noGrp="1"/>
          </p:cNvSpPr>
          <p:nvPr>
            <p:ph type="sldNum" sz="quarter" idx="12"/>
          </p:nvPr>
        </p:nvSpPr>
        <p:spPr/>
        <p:txBody>
          <a:bodyPr/>
          <a:lstStyle/>
          <a:p>
            <a:pPr>
              <a:defRPr/>
            </a:pPr>
            <a:fld id="{F8775E77-CA82-4E2D-99EC-51E75F9AD5B4}" type="slidenum">
              <a:rPr lang="ja-JP" altLang="en-US" sz="2800"/>
              <a:pPr>
                <a:defRPr/>
              </a:pPr>
              <a:t>6</a:t>
            </a:fld>
            <a:endParaRPr lang="ja-JP" altLang="en-US" sz="28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368</Words>
  <Application>Microsoft Office PowerPoint</Application>
  <PresentationFormat>画面に合わせる (4:3)</PresentationFormat>
  <Paragraphs>32</Paragraphs>
  <Slides>6</Slides>
  <Notes>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Arial</vt:lpstr>
      <vt:lpstr>Calibri</vt:lpstr>
      <vt:lpstr>Times New Roman</vt:lpstr>
      <vt:lpstr>Office テーマ</vt:lpstr>
      <vt:lpstr>どこで線を引きますか？</vt:lpstr>
      <vt:lpstr>ニーズとウォンツ</vt:lpstr>
      <vt:lpstr>「レシートでダイエット」の目的</vt:lpstr>
      <vt:lpstr>レシートでダイエットの手順 ー「ニーズ」と「ウォンツ」のチェックー</vt:lpstr>
      <vt:lpstr>レシートでダイエットの手順 ー「ウォンツ」のバランスルールー</vt:lpstr>
      <vt:lpstr>レシートでダイエットの手順 ー購買習慣の分析・改善ー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みらい編集</cp:lastModifiedBy>
  <cp:revision>1</cp:revision>
  <dcterms:created xsi:type="dcterms:W3CDTF">2009-09-30T11:21:35Z</dcterms:created>
  <dcterms:modified xsi:type="dcterms:W3CDTF">2025-03-04T00:06:05Z</dcterms:modified>
</cp:coreProperties>
</file>